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347" r:id="rId2"/>
    <p:sldId id="348" r:id="rId3"/>
    <p:sldId id="350" r:id="rId4"/>
    <p:sldId id="345" r:id="rId5"/>
    <p:sldId id="331" r:id="rId6"/>
    <p:sldId id="338" r:id="rId7"/>
  </p:sldIdLst>
  <p:sldSz cx="9144000" cy="5143500" type="screen16x9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Noklusējuma sadaļa" id="{4640949D-6AD5-4A8F-BDD1-939576991543}">
          <p14:sldIdLst>
            <p14:sldId id="347"/>
            <p14:sldId id="348"/>
            <p14:sldId id="350"/>
            <p14:sldId id="345"/>
            <p14:sldId id="331"/>
            <p14:sldId id="338"/>
          </p14:sldIdLst>
        </p14:section>
        <p14:section name="Nenosaukta sadaļa" id="{F7349D6E-724E-44D2-B010-41CF110425D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CC99"/>
    <a:srgbClr val="284128"/>
    <a:srgbClr val="285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688" autoAdjust="0"/>
    <p:restoredTop sz="96403" autoAdjust="0"/>
  </p:normalViewPr>
  <p:slideViewPr>
    <p:cSldViewPr snapToGrid="0">
      <p:cViewPr>
        <p:scale>
          <a:sx n="111" d="100"/>
          <a:sy n="111" d="100"/>
        </p:scale>
        <p:origin x="-90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D70CA4-40CB-4111-95FE-0C98830E8AFD}" type="datetimeFigureOut">
              <a:rPr lang="lv-LV" smtClean="0"/>
              <a:pPr/>
              <a:t>2015.05.05.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CB5818-14DC-4225-99FC-C33085A343E6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12015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9977636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291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291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2910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2910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2910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291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96619" y="957532"/>
            <a:ext cx="3761117" cy="3295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 smtClean="0">
                <a:solidFill>
                  <a:schemeClr val="tx1"/>
                </a:solidFill>
              </a:rPr>
              <a:t>Investīciju samazināšan</a:t>
            </a:r>
            <a:r>
              <a:rPr lang="lv-LV" dirty="0" smtClean="0">
                <a:solidFill>
                  <a:schemeClr val="tx1"/>
                </a:solidFill>
              </a:rPr>
              <a:t>ās pēdējos gados ir arī Eiropas problēma</a:t>
            </a:r>
            <a:endParaRPr lang="lv-LV" dirty="0" smtClean="0">
              <a:solidFill>
                <a:schemeClr val="tx1"/>
              </a:solidFill>
            </a:endParaRPr>
          </a:p>
          <a:p>
            <a:endParaRPr lang="lv-LV" dirty="0" smtClean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Eiropas </a:t>
            </a:r>
            <a:r>
              <a:rPr lang="lv-LV" dirty="0" smtClean="0">
                <a:solidFill>
                  <a:schemeClr val="tx1"/>
                </a:solidFill>
              </a:rPr>
              <a:t>uzņēmēji saskata 6 veidu šķēršļus investīcijām: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 smtClean="0">
                <a:solidFill>
                  <a:schemeClr val="tx1"/>
                </a:solidFill>
              </a:rPr>
              <a:t>Nedrošība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 smtClean="0">
                <a:solidFill>
                  <a:schemeClr val="tx1"/>
                </a:solidFill>
              </a:rPr>
              <a:t>Nesamērīgas izmaksas (enerģija, nodokļi, darbaspēks)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 smtClean="0">
                <a:solidFill>
                  <a:schemeClr val="tx1"/>
                </a:solidFill>
              </a:rPr>
              <a:t>Finanšu pieejamība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 smtClean="0">
                <a:solidFill>
                  <a:schemeClr val="tx1"/>
                </a:solidFill>
              </a:rPr>
              <a:t>Piekļuve tirgiem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 smtClean="0">
                <a:solidFill>
                  <a:schemeClr val="tx1"/>
                </a:solidFill>
              </a:rPr>
              <a:t>Sabiedriskā sektora [vāja] iesaistīšanās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 smtClean="0">
                <a:solidFill>
                  <a:schemeClr val="tx1"/>
                </a:solidFill>
              </a:rPr>
              <a:t>Pārāk augstu risku uzņemšanās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88" y="120631"/>
            <a:ext cx="4613155" cy="494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9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3325" y="617518"/>
            <a:ext cx="1754411" cy="3431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Latvijā nebūs strauja izaugsme nākamajos gados, ja netiks paplašināti uzņēmumu aktīvi (atjaunotas </a:t>
            </a:r>
            <a:r>
              <a:rPr lang="lv-LV" dirty="0" smtClean="0">
                <a:solidFill>
                  <a:schemeClr val="tx1"/>
                </a:solidFill>
              </a:rPr>
              <a:t>iekārtas / </a:t>
            </a:r>
            <a:r>
              <a:rPr lang="lv-LV" dirty="0" smtClean="0">
                <a:solidFill>
                  <a:schemeClr val="tx1"/>
                </a:solidFill>
              </a:rPr>
              <a:t>mašīnas, </a:t>
            </a:r>
            <a:r>
              <a:rPr lang="lv-LV" dirty="0" smtClean="0">
                <a:solidFill>
                  <a:schemeClr val="tx1"/>
                </a:solidFill>
              </a:rPr>
              <a:t>modernizācija</a:t>
            </a:r>
            <a:r>
              <a:rPr lang="lv-LV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lv-LV" dirty="0">
              <a:solidFill>
                <a:schemeClr val="tx1"/>
              </a:solidFill>
            </a:endParaRPr>
          </a:p>
          <a:p>
            <a:pPr algn="ctr"/>
            <a:r>
              <a:rPr lang="lv-LV" dirty="0" smtClean="0">
                <a:solidFill>
                  <a:schemeClr val="tx1"/>
                </a:solidFill>
              </a:rPr>
              <a:t>Aktīvu izaugsme ir lēna gan Latvijā kopā (1.attēls), gan apstrādes rūpniecībā (2.attēls)</a:t>
            </a:r>
            <a:endParaRPr lang="lv-LV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" y="0"/>
            <a:ext cx="4316268" cy="259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577" y="2569315"/>
            <a:ext cx="4192400" cy="252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99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82618" y="828134"/>
            <a:ext cx="1475117" cy="3001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Kredītu apjoms uzņēmumiem turpina samazināties</a:t>
            </a:r>
            <a:endParaRPr lang="lv-LV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" y="212537"/>
            <a:ext cx="7453207" cy="4549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7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06590" y="712375"/>
            <a:ext cx="1524670" cy="3840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Latvijā ienākošās ārvalstu investīcijas sasniegušas 12 miljardus € (t.sk. NACE saimnieciskās darbības klasifikatoram atbilst  ~10 miljardi €; šajā grupā ārvalstu investīcijas 2013.-2014.g. nepieaug!)</a:t>
            </a:r>
            <a:endParaRPr lang="lv-LV" sz="900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" y="226600"/>
            <a:ext cx="7371571" cy="449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5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3545" y="845385"/>
            <a:ext cx="1520456" cy="3001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Starp Baltijas valstīm līderis pēc piesaistīto investīciju apjoma ir Igaunija (16bn€).</a:t>
            </a:r>
          </a:p>
          <a:p>
            <a:pPr algn="ctr"/>
            <a:endParaRPr lang="lv-LV" dirty="0" smtClean="0">
              <a:solidFill>
                <a:schemeClr val="tx1"/>
              </a:solidFill>
            </a:endParaRPr>
          </a:p>
          <a:p>
            <a:pPr algn="ctr"/>
            <a:r>
              <a:rPr lang="lv-LV" dirty="0" smtClean="0">
                <a:solidFill>
                  <a:schemeClr val="tx1"/>
                </a:solidFill>
              </a:rPr>
              <a:t>Lietuva (12bn€), Latvija (12/10bn€)</a:t>
            </a:r>
            <a:endParaRPr lang="lv-LV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" y="345651"/>
            <a:ext cx="7659735" cy="450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650" y="228600"/>
            <a:ext cx="87249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800" b="1" dirty="0" smtClean="0"/>
              <a:t>Kāpēc </a:t>
            </a:r>
            <a:r>
              <a:rPr lang="lv-LV" sz="1800" b="1" dirty="0" smtClean="0"/>
              <a:t>Latvijā ir salīdzinoši zems investīciju </a:t>
            </a:r>
            <a:r>
              <a:rPr lang="lv-LV" sz="1800" b="1" dirty="0" smtClean="0"/>
              <a:t>apjoms?</a:t>
            </a:r>
            <a:endParaRPr lang="lv-LV" sz="1800" b="1" dirty="0" smtClean="0"/>
          </a:p>
          <a:p>
            <a:endParaRPr lang="lv-LV" sz="800" b="1" dirty="0" smtClean="0"/>
          </a:p>
          <a:p>
            <a:pPr marL="342900" indent="-342900">
              <a:buFont typeface="+mj-lt"/>
              <a:buAutoNum type="arabicPeriod"/>
            </a:pPr>
            <a:r>
              <a:rPr lang="lv-LV" sz="1800" dirty="0" smtClean="0"/>
              <a:t>Daži apstākļi ir līdzīgi kā citur: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lv-LV" sz="1600" dirty="0" smtClean="0"/>
              <a:t>Vāja piekļuve finanšu </a:t>
            </a:r>
            <a:r>
              <a:rPr lang="lv-LV" sz="1600" dirty="0" smtClean="0"/>
              <a:t>resursiem</a:t>
            </a:r>
            <a:endParaRPr lang="lv-LV" sz="16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lv-LV" sz="1600" dirty="0" smtClean="0"/>
              <a:t>Strauji palielinājušies ģeopolitiskie riski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 smtClean="0"/>
              <a:t>Latvijai ir savi specifiskie šķēršļi, kas attur investorus un / vai neļauj piesaistīt ilgtermiņa investīcijas:</a:t>
            </a:r>
          </a:p>
          <a:p>
            <a:pPr marL="628650" lvl="1" indent="-361950">
              <a:buFont typeface="Arial" panose="020B0604020202020204" pitchFamily="34" charset="0"/>
              <a:buChar char="•"/>
            </a:pPr>
            <a:r>
              <a:rPr lang="lv-LV" sz="1600" dirty="0"/>
              <a:t>Dārgāka elektroenerģija / sarežģītāka piekļuve enerģijai</a:t>
            </a:r>
          </a:p>
          <a:p>
            <a:pPr marL="628650" lvl="1" indent="-361950">
              <a:buFont typeface="Arial" panose="020B0604020202020204" pitchFamily="34" charset="0"/>
              <a:buChar char="•"/>
            </a:pPr>
            <a:r>
              <a:rPr lang="lv-LV" sz="1600" dirty="0"/>
              <a:t>Nav nodokļu atvieglojumu </a:t>
            </a:r>
            <a:r>
              <a:rPr lang="lv-LV" sz="1600" dirty="0" err="1"/>
              <a:t>reinvestētajai</a:t>
            </a:r>
            <a:r>
              <a:rPr lang="lv-LV" sz="1600" dirty="0"/>
              <a:t> peļņai</a:t>
            </a:r>
          </a:p>
          <a:p>
            <a:pPr marL="628650" lvl="1" indent="-361950">
              <a:buFont typeface="Arial" panose="020B0604020202020204" pitchFamily="34" charset="0"/>
              <a:buChar char="•"/>
            </a:pPr>
            <a:r>
              <a:rPr lang="lv-LV" sz="1600" dirty="0"/>
              <a:t>Augstāki darbaspēka nodokļi</a:t>
            </a:r>
          </a:p>
          <a:p>
            <a:pPr marL="628650" lvl="1" indent="-361950">
              <a:buFont typeface="Arial" panose="020B0604020202020204" pitchFamily="34" charset="0"/>
              <a:buChar char="•"/>
            </a:pPr>
            <a:r>
              <a:rPr lang="lv-LV" sz="1600" dirty="0" smtClean="0"/>
              <a:t>Administratīvais </a:t>
            </a:r>
            <a:r>
              <a:rPr lang="lv-LV" sz="1600" dirty="0"/>
              <a:t>slogs</a:t>
            </a:r>
          </a:p>
          <a:p>
            <a:pPr marL="628650" lvl="1" indent="-361950">
              <a:buFont typeface="Arial" panose="020B0604020202020204" pitchFamily="34" charset="0"/>
              <a:buChar char="•"/>
            </a:pPr>
            <a:r>
              <a:rPr lang="lv-LV" sz="1600" dirty="0" smtClean="0"/>
              <a:t>Tieslietu sistēma nenodrošina ātru un taisnīgu strīdu atrisināšanu</a:t>
            </a:r>
          </a:p>
          <a:p>
            <a:pPr marL="628650" lvl="1" indent="-361950">
              <a:buFont typeface="Arial" panose="020B0604020202020204" pitchFamily="34" charset="0"/>
              <a:buChar char="•"/>
            </a:pPr>
            <a:r>
              <a:rPr lang="lv-LV" sz="1600" dirty="0" smtClean="0"/>
              <a:t>Kvalificēta darbaspēka pieejamība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 smtClean="0"/>
              <a:t>Subjektīvi </a:t>
            </a:r>
            <a:r>
              <a:rPr lang="lv-LV" sz="1800" dirty="0" smtClean="0"/>
              <a:t>apstākļi:</a:t>
            </a:r>
          </a:p>
          <a:p>
            <a:pPr marL="628650" lvl="1" indent="-361950">
              <a:buFont typeface="Arial" panose="020B0604020202020204" pitchFamily="34" charset="0"/>
              <a:buChar char="•"/>
            </a:pPr>
            <a:r>
              <a:rPr lang="lv-LV" sz="1600" dirty="0" smtClean="0"/>
              <a:t>Ārvalstu </a:t>
            </a:r>
            <a:r>
              <a:rPr lang="lv-LV" sz="1600" dirty="0" smtClean="0"/>
              <a:t>kapitālam </a:t>
            </a:r>
            <a:r>
              <a:rPr lang="lv-LV" sz="1600" dirty="0"/>
              <a:t>nav īpašu stimulu uzņemties paaugstinātu risku, lai finansētu Latvijā </a:t>
            </a:r>
            <a:r>
              <a:rPr lang="lv-LV" sz="1600" dirty="0" smtClean="0"/>
              <a:t>ražotņu </a:t>
            </a:r>
            <a:r>
              <a:rPr lang="lv-LV" sz="1600" dirty="0"/>
              <a:t>attīstību, kas tagad vai </a:t>
            </a:r>
            <a:r>
              <a:rPr lang="lv-LV" sz="1600" dirty="0" smtClean="0"/>
              <a:t>nākotnē </a:t>
            </a:r>
            <a:r>
              <a:rPr lang="lv-LV" sz="1600" dirty="0"/>
              <a:t>radītu konkurenci pašu valsts </a:t>
            </a:r>
            <a:r>
              <a:rPr lang="lv-LV" sz="1600" dirty="0" smtClean="0"/>
              <a:t>uzņēmumiem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800" dirty="0" smtClean="0"/>
              <a:t>Ja par Latviju ir zema ārvalstu investoru interese, tad tas liecina arī par nepievilcīgiem apstākļiem vietējiem uzņēmējiem </a:t>
            </a:r>
            <a:endParaRPr lang="lv-LV" sz="1800" dirty="0"/>
          </a:p>
        </p:txBody>
      </p:sp>
    </p:spTree>
    <p:extLst>
      <p:ext uri="{BB962C8B-B14F-4D97-AF65-F5344CB8AC3E}">
        <p14:creationId xmlns:p14="http://schemas.microsoft.com/office/powerpoint/2010/main" val="13489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248</Words>
  <Application>Microsoft Office PowerPoint</Application>
  <PresentationFormat>On-screen Show (16:9)</PresentationFormat>
  <Paragraphs>32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Ieva Kustova</dc:creator>
  <cp:lastModifiedBy>User</cp:lastModifiedBy>
  <cp:revision>88</cp:revision>
  <cp:lastPrinted>2015-01-07T07:24:22Z</cp:lastPrinted>
  <dcterms:modified xsi:type="dcterms:W3CDTF">2015-05-05T11:52:19Z</dcterms:modified>
</cp:coreProperties>
</file>